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AC5CF5-674F-4A21-A701-FE000DAFD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812BBA7-6AA3-4AB6-A8CF-15D1156D9C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0F5750-8AF9-43C2-A723-F16929E92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084FD-A3BC-4C68-B50B-ABF8C9387117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FB8927-A739-46BE-BD6F-A8B8D1762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99C363-8D2D-4399-82C6-A9F727FF2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7082-D992-4ED3-9728-02140FF657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4485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EA94CC-0B42-4519-9FFE-2D82937D6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BD59FD0-9224-4F77-9B84-7924B1095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9F5DBD-6402-45DE-9798-5F60B0413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084FD-A3BC-4C68-B50B-ABF8C9387117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0BF54A-3161-40AC-8C54-6092DA891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CA3D58-0B9E-4CE5-BA6C-E40B76149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7082-D992-4ED3-9728-02140FF657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652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6AFE640-97D2-4F77-B832-9C43752FE7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172E7A6-52BF-4ABA-93AF-93347BBCD9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ED6892-9FC5-4ED7-BD64-6149F25CB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084FD-A3BC-4C68-B50B-ABF8C9387117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F41811-D19A-4096-A6DE-7756DE9DF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E60385-6463-42A5-8F85-C8687ADEA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7082-D992-4ED3-9728-02140FF657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797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B93D57-23CB-4E43-B080-57C6222CD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B5B643-AF53-49F6-8AFB-B9E6E87C6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EF0CF9-9510-470B-9796-BB7641061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084FD-A3BC-4C68-B50B-ABF8C9387117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10CD8CF-DF83-44BE-9BA0-BBBD20607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62AF61-EAD6-46D0-A9B2-32BF8E337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7082-D992-4ED3-9728-02140FF657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06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A9D294-928C-4646-B388-3EABF7D44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9012EDC-E90D-4DDB-920F-D870EBAB3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481ECA-BC86-4FC7-B93D-A972810A4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084FD-A3BC-4C68-B50B-ABF8C9387117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0D316D-2161-4CFA-AB89-5EE5619AD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06EA3A-2F3E-4EAA-97EF-3A2E5ECBC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7082-D992-4ED3-9728-02140FF657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41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6C3811-39F9-4F41-AD33-71EF46FE7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551E61-6722-418A-A55A-29234ACE82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5993160-A603-4B87-8753-ED83C0D89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49866A-DF1B-4014-B4E5-D8B9FBA6B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084FD-A3BC-4C68-B50B-ABF8C9387117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4AC000-35DC-4130-8D47-8F68CA204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3671E02-7B09-4AEB-A369-92C862CF4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7082-D992-4ED3-9728-02140FF657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857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77889F-364A-4784-8588-A07A069CE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F29968F-3436-4EEC-A5F2-ECDA46614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0916239-783E-46EF-839B-CA0133A38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46C005D-E763-46F6-B0E8-F66C47926C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8683CA2-1BA8-4E46-9731-54A3317D0D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EC8FC9B-1150-4170-BCC0-4F06F67DB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084FD-A3BC-4C68-B50B-ABF8C9387117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512D9DF-2C1D-491E-B678-528ED41EA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3BFAE81-F472-4CA1-90D9-EA93B4FC9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7082-D992-4ED3-9728-02140FF657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4986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09D673-80BC-4D61-A248-2A666F3CB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7B13E7-C07F-4CEA-AAD5-F022C3561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084FD-A3BC-4C68-B50B-ABF8C9387117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A66C2A4-64DA-4C0C-8165-F8FEADDFD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BECEC83-EA5D-4BFE-ABAE-D612B3ED2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7082-D992-4ED3-9728-02140FF657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187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885D7B7-AFEF-4588-B345-6A4C64F3E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084FD-A3BC-4C68-B50B-ABF8C9387117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65A6FF4-71D9-4E3D-8A5B-01CB01DAF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5FD8214-E52C-40F9-A674-3F206787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7082-D992-4ED3-9728-02140FF657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8336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44A2DB-275F-4B70-B180-B561B8FB3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F62B78-F447-442F-ABDE-86C982307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9404C8D-B52E-44C7-AFF6-DDD11BB651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83F3227-90F9-45F9-AB77-939BD2A89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084FD-A3BC-4C68-B50B-ABF8C9387117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9E58A64-D051-4C61-B87A-AB7DA6F91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4EE6F6B-3422-4960-BC10-2937C12E4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7082-D992-4ED3-9728-02140FF657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4063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472373-2941-48D5-B79C-6AF35C132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D429AE8-DD6A-45AF-92FC-17466243C2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6031B5B-4842-4815-B5BE-91A8136B7D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EFE5F14-3AEA-40C8-BC58-E126B0EDE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084FD-A3BC-4C68-B50B-ABF8C9387117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53993F-6635-4B9C-8D59-E8DDDD5F5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B7A0223-CF3E-45BF-8389-44DCCA9A5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C7082-D992-4ED3-9728-02140FF657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458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AD0B8D9-BB6D-447D-AEAC-0EB240809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BB86484-ED2F-4426-86F0-99D04FA94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B25527-F6FE-427A-9921-54E4EF1D6A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084FD-A3BC-4C68-B50B-ABF8C9387117}" type="datetimeFigureOut">
              <a:rPr lang="fr-FR" smtClean="0"/>
              <a:t>01/06/2023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7081A3-C13D-4FF7-8CCE-2F97EC5301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2B5707-1AEF-4C83-B7C9-928F2C324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C7082-D992-4ED3-9728-02140FF657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80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74C1F87-0569-487C-B1A0-A6D4966E24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3823"/>
            <a:ext cx="1659694" cy="82984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61D5E45-491A-44ED-B76B-81DB9B6F268A}"/>
              </a:ext>
            </a:extLst>
          </p:cNvPr>
          <p:cNvSpPr txBox="1"/>
          <p:nvPr/>
        </p:nvSpPr>
        <p:spPr>
          <a:xfrm>
            <a:off x="1659695" y="1697811"/>
            <a:ext cx="9416797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Arial Black" panose="020B0A04020102020204" pitchFamily="34" charset="0"/>
              </a:rPr>
              <a:t>Avis d’appel public à la concurrence</a:t>
            </a:r>
          </a:p>
          <a:p>
            <a:r>
              <a:rPr lang="fr-FR" sz="2000" dirty="0">
                <a:latin typeface="Arial Black" panose="020B0A04020102020204" pitchFamily="34" charset="0"/>
              </a:rPr>
              <a:t>Consultation opérateurs pour la cession de charges foncières </a:t>
            </a:r>
            <a:endParaRPr lang="fr-FR" sz="2000" dirty="0"/>
          </a:p>
          <a:p>
            <a:r>
              <a:rPr lang="fr-FR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Lot L2a, L2c, L3, L5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– ZAC Satory Ouest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Cadre de références   </a:t>
            </a:r>
          </a:p>
          <a:p>
            <a:endParaRPr lang="fr-FR" sz="3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[Nom de l’opérateur]</a:t>
            </a:r>
          </a:p>
          <a:p>
            <a:endParaRPr lang="fr-FR" sz="24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555366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5CEE82F-92B5-473C-A6A9-9E569B01F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3823"/>
            <a:ext cx="1659694" cy="829847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C311B2D-7124-496A-A033-37BE928E088D}"/>
              </a:ext>
            </a:extLst>
          </p:cNvPr>
          <p:cNvSpPr txBox="1"/>
          <p:nvPr/>
        </p:nvSpPr>
        <p:spPr>
          <a:xfrm>
            <a:off x="1709954" y="87793"/>
            <a:ext cx="854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La forme des cadres et le nombre des visuels </a:t>
            </a:r>
          </a:p>
          <a:p>
            <a:r>
              <a:rPr lang="fr-FR" i="1" dirty="0"/>
              <a:t>sont laissés au choix du candidat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C04CDCD-D4B5-43C6-AB43-AF08C9DCAA53}"/>
              </a:ext>
            </a:extLst>
          </p:cNvPr>
          <p:cNvSpPr txBox="1"/>
          <p:nvPr/>
        </p:nvSpPr>
        <p:spPr>
          <a:xfrm>
            <a:off x="5982841" y="272459"/>
            <a:ext cx="6276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[Nom de l’opérateur] </a:t>
            </a:r>
            <a:r>
              <a:rPr lang="fr-FR" sz="2400" dirty="0">
                <a:latin typeface="Arial Black" panose="020B0A04020102020204" pitchFamily="34" charset="0"/>
                <a:cs typeface="Arial" panose="020B0604020202020204" pitchFamily="34" charset="0"/>
              </a:rPr>
              <a:t>- Référence n°3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079C17-D866-4A92-9644-4A6E2CE6B9E3}"/>
              </a:ext>
            </a:extLst>
          </p:cNvPr>
          <p:cNvSpPr/>
          <p:nvPr/>
        </p:nvSpPr>
        <p:spPr>
          <a:xfrm>
            <a:off x="89453" y="1121839"/>
            <a:ext cx="5966791" cy="5622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11251D6-C4C6-437E-837C-E5BFCA570C27}"/>
              </a:ext>
            </a:extLst>
          </p:cNvPr>
          <p:cNvSpPr txBox="1"/>
          <p:nvPr/>
        </p:nvSpPr>
        <p:spPr>
          <a:xfrm>
            <a:off x="2330747" y="3748342"/>
            <a:ext cx="2442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Plan d’étage courant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ADC667-B46C-4DEF-AEAC-FD9FF9F1A04D}"/>
              </a:ext>
            </a:extLst>
          </p:cNvPr>
          <p:cNvSpPr/>
          <p:nvPr/>
        </p:nvSpPr>
        <p:spPr>
          <a:xfrm>
            <a:off x="6155636" y="1121839"/>
            <a:ext cx="5966791" cy="5622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1745D3F-E8C6-420A-A517-9644C6FAB8C8}"/>
              </a:ext>
            </a:extLst>
          </p:cNvPr>
          <p:cNvSpPr txBox="1"/>
          <p:nvPr/>
        </p:nvSpPr>
        <p:spPr>
          <a:xfrm>
            <a:off x="7981122" y="3748342"/>
            <a:ext cx="2858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Plan </a:t>
            </a:r>
            <a:r>
              <a:rPr lang="fr-FR" i="1">
                <a:latin typeface="Arial" panose="020B0604020202020204" pitchFamily="34" charset="0"/>
                <a:cs typeface="Arial" panose="020B0604020202020204" pitchFamily="34" charset="0"/>
              </a:rPr>
              <a:t>d’étage courant</a:t>
            </a: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98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E21ADD80-3F3D-47F4-A864-6ED87F77F5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3823"/>
            <a:ext cx="1659694" cy="82984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F43F3A4-9F56-4C8E-8C32-5E7A6AED751F}"/>
              </a:ext>
            </a:extLst>
          </p:cNvPr>
          <p:cNvSpPr txBox="1"/>
          <p:nvPr/>
        </p:nvSpPr>
        <p:spPr>
          <a:xfrm>
            <a:off x="5845005" y="272459"/>
            <a:ext cx="641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[Nom de l’opérateur] </a:t>
            </a:r>
            <a:r>
              <a:rPr lang="fr-FR" sz="2400" dirty="0">
                <a:latin typeface="Arial Black" panose="020B0A04020102020204" pitchFamily="34" charset="0"/>
                <a:cs typeface="Arial" panose="020B0604020202020204" pitchFamily="34" charset="0"/>
              </a:rPr>
              <a:t>- Référence n°4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880769B-9576-4E8A-B754-BA86C95E70E6}"/>
              </a:ext>
            </a:extLst>
          </p:cNvPr>
          <p:cNvSpPr txBox="1"/>
          <p:nvPr/>
        </p:nvSpPr>
        <p:spPr>
          <a:xfrm>
            <a:off x="127379" y="1105469"/>
            <a:ext cx="5067869" cy="3190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Nom du projet :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Ville / Pays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Groupement de MOA (si pertinent)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Programmation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Surface en m²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sdp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Coût de construction au m²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sdp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HT (parking compris si pertinent) :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Prix de sortie / m2 SHAB : </a:t>
            </a:r>
          </a:p>
          <a:p>
            <a:pPr marL="285750" lvl="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Etat d’avancement : 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concours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/ phase études / phase travaux / livré (préciser l’année)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2063202-0D29-4347-9875-B5D06664C357}"/>
              </a:ext>
            </a:extLst>
          </p:cNvPr>
          <p:cNvSpPr txBox="1"/>
          <p:nvPr/>
        </p:nvSpPr>
        <p:spPr>
          <a:xfrm>
            <a:off x="131929" y="4831215"/>
            <a:ext cx="5290781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algn="ctr"/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Courte explication du choix de la référence</a:t>
            </a:r>
          </a:p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78A5E26-8F81-4CE7-A3B5-240CFF64C3CE}"/>
              </a:ext>
            </a:extLst>
          </p:cNvPr>
          <p:cNvSpPr txBox="1"/>
          <p:nvPr/>
        </p:nvSpPr>
        <p:spPr>
          <a:xfrm>
            <a:off x="6540334" y="1265864"/>
            <a:ext cx="529078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Performance environnementale (bas carbone, labels…)</a:t>
            </a:r>
          </a:p>
          <a:p>
            <a:pPr algn="ctr"/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1A501FD-E5F0-46FB-8020-2054FD231B29}"/>
              </a:ext>
            </a:extLst>
          </p:cNvPr>
          <p:cNvSpPr txBox="1"/>
          <p:nvPr/>
        </p:nvSpPr>
        <p:spPr>
          <a:xfrm>
            <a:off x="6540333" y="4267920"/>
            <a:ext cx="529078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Stratégie de commercialisation (outils utilisés pour atteindre les publics cibles)</a:t>
            </a:r>
          </a:p>
          <a:p>
            <a:pPr algn="ctr"/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57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5CEE82F-92B5-473C-A6A9-9E569B01F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3823"/>
            <a:ext cx="1659694" cy="829847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C311B2D-7124-496A-A033-37BE928E088D}"/>
              </a:ext>
            </a:extLst>
          </p:cNvPr>
          <p:cNvSpPr txBox="1"/>
          <p:nvPr/>
        </p:nvSpPr>
        <p:spPr>
          <a:xfrm>
            <a:off x="1709954" y="87793"/>
            <a:ext cx="854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La forme des cadres et le nombre des visuels </a:t>
            </a:r>
          </a:p>
          <a:p>
            <a:r>
              <a:rPr lang="fr-FR" i="1" dirty="0"/>
              <a:t>sont laissés au choix du candidat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C04CDCD-D4B5-43C6-AB43-AF08C9DCAA53}"/>
              </a:ext>
            </a:extLst>
          </p:cNvPr>
          <p:cNvSpPr txBox="1"/>
          <p:nvPr/>
        </p:nvSpPr>
        <p:spPr>
          <a:xfrm>
            <a:off x="5982841" y="272459"/>
            <a:ext cx="6276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[Nom de l’opérateur] </a:t>
            </a:r>
            <a:r>
              <a:rPr lang="fr-FR" sz="2400" dirty="0">
                <a:latin typeface="Arial Black" panose="020B0A04020102020204" pitchFamily="34" charset="0"/>
                <a:cs typeface="Arial" panose="020B0604020202020204" pitchFamily="34" charset="0"/>
              </a:rPr>
              <a:t>- Référence n°4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079C17-D866-4A92-9644-4A6E2CE6B9E3}"/>
              </a:ext>
            </a:extLst>
          </p:cNvPr>
          <p:cNvSpPr/>
          <p:nvPr/>
        </p:nvSpPr>
        <p:spPr>
          <a:xfrm>
            <a:off x="4810539" y="1113184"/>
            <a:ext cx="7254082" cy="5622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11251D6-C4C6-437E-837C-E5BFCA570C27}"/>
              </a:ext>
            </a:extLst>
          </p:cNvPr>
          <p:cNvSpPr txBox="1"/>
          <p:nvPr/>
        </p:nvSpPr>
        <p:spPr>
          <a:xfrm>
            <a:off x="7986111" y="3955774"/>
            <a:ext cx="2442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Vue d’ensemble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CC18A5A-835E-4254-B148-5F3D16ACA2C0}"/>
              </a:ext>
            </a:extLst>
          </p:cNvPr>
          <p:cNvSpPr txBox="1"/>
          <p:nvPr/>
        </p:nvSpPr>
        <p:spPr>
          <a:xfrm>
            <a:off x="127379" y="1113184"/>
            <a:ext cx="4534073" cy="1261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Description du parti-pris architectural</a:t>
            </a:r>
            <a:endParaRPr lang="fr-FR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927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5CEE82F-92B5-473C-A6A9-9E569B01F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3823"/>
            <a:ext cx="1659694" cy="829847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C311B2D-7124-496A-A033-37BE928E088D}"/>
              </a:ext>
            </a:extLst>
          </p:cNvPr>
          <p:cNvSpPr txBox="1"/>
          <p:nvPr/>
        </p:nvSpPr>
        <p:spPr>
          <a:xfrm>
            <a:off x="1709954" y="87793"/>
            <a:ext cx="854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La forme des cadres et le nombre des visuels </a:t>
            </a:r>
          </a:p>
          <a:p>
            <a:r>
              <a:rPr lang="fr-FR" i="1" dirty="0"/>
              <a:t>sont laissés au choix du candidat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C04CDCD-D4B5-43C6-AB43-AF08C9DCAA53}"/>
              </a:ext>
            </a:extLst>
          </p:cNvPr>
          <p:cNvSpPr txBox="1"/>
          <p:nvPr/>
        </p:nvSpPr>
        <p:spPr>
          <a:xfrm>
            <a:off x="5982841" y="272459"/>
            <a:ext cx="6276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[Nom de l’opérateur] </a:t>
            </a:r>
            <a:r>
              <a:rPr lang="fr-FR" sz="2400" dirty="0">
                <a:latin typeface="Arial Black" panose="020B0A04020102020204" pitchFamily="34" charset="0"/>
                <a:cs typeface="Arial" panose="020B0604020202020204" pitchFamily="34" charset="0"/>
              </a:rPr>
              <a:t>- Référence n°4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079C17-D866-4A92-9644-4A6E2CE6B9E3}"/>
              </a:ext>
            </a:extLst>
          </p:cNvPr>
          <p:cNvSpPr/>
          <p:nvPr/>
        </p:nvSpPr>
        <p:spPr>
          <a:xfrm>
            <a:off x="89453" y="1121839"/>
            <a:ext cx="5966791" cy="5622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11251D6-C4C6-437E-837C-E5BFCA570C27}"/>
              </a:ext>
            </a:extLst>
          </p:cNvPr>
          <p:cNvSpPr txBox="1"/>
          <p:nvPr/>
        </p:nvSpPr>
        <p:spPr>
          <a:xfrm>
            <a:off x="2330747" y="3748342"/>
            <a:ext cx="2442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Plan d’étage courant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ADC667-B46C-4DEF-AEAC-FD9FF9F1A04D}"/>
              </a:ext>
            </a:extLst>
          </p:cNvPr>
          <p:cNvSpPr/>
          <p:nvPr/>
        </p:nvSpPr>
        <p:spPr>
          <a:xfrm>
            <a:off x="6155636" y="1121839"/>
            <a:ext cx="5966791" cy="5622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1745D3F-E8C6-420A-A517-9644C6FAB8C8}"/>
              </a:ext>
            </a:extLst>
          </p:cNvPr>
          <p:cNvSpPr txBox="1"/>
          <p:nvPr/>
        </p:nvSpPr>
        <p:spPr>
          <a:xfrm>
            <a:off x="7981122" y="3748342"/>
            <a:ext cx="2858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Plan </a:t>
            </a:r>
            <a:r>
              <a:rPr lang="fr-FR" i="1">
                <a:latin typeface="Arial" panose="020B0604020202020204" pitchFamily="34" charset="0"/>
                <a:cs typeface="Arial" panose="020B0604020202020204" pitchFamily="34" charset="0"/>
              </a:rPr>
              <a:t>d’étage courant</a:t>
            </a: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298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E21ADD80-3F3D-47F4-A864-6ED87F77F5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3823"/>
            <a:ext cx="1659694" cy="82984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F43F3A4-9F56-4C8E-8C32-5E7A6AED751F}"/>
              </a:ext>
            </a:extLst>
          </p:cNvPr>
          <p:cNvSpPr txBox="1"/>
          <p:nvPr/>
        </p:nvSpPr>
        <p:spPr>
          <a:xfrm>
            <a:off x="5845005" y="272459"/>
            <a:ext cx="641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[Nom de l’opérateur] </a:t>
            </a:r>
            <a:r>
              <a:rPr lang="fr-FR" sz="2400" dirty="0">
                <a:latin typeface="Arial Black" panose="020B0A04020102020204" pitchFamily="34" charset="0"/>
                <a:cs typeface="Arial" panose="020B0604020202020204" pitchFamily="34" charset="0"/>
              </a:rPr>
              <a:t>- Référence n°1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880769B-9576-4E8A-B754-BA86C95E70E6}"/>
              </a:ext>
            </a:extLst>
          </p:cNvPr>
          <p:cNvSpPr txBox="1"/>
          <p:nvPr/>
        </p:nvSpPr>
        <p:spPr>
          <a:xfrm>
            <a:off x="127379" y="1105469"/>
            <a:ext cx="5067869" cy="3190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Nom du projet :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Ville / Pays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Groupement de MOA (si pertinent)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Programmation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Surface en m²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sdp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Coût de construction au m²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sdp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HT (parking compris si pertinent) :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Prix de sortie / m2 SHAB : </a:t>
            </a:r>
          </a:p>
          <a:p>
            <a:pPr marL="285750" lvl="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Etat d’avancement : 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concours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/ phase études / phase travaux / livré (préciser l’année)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2063202-0D29-4347-9875-B5D06664C357}"/>
              </a:ext>
            </a:extLst>
          </p:cNvPr>
          <p:cNvSpPr txBox="1"/>
          <p:nvPr/>
        </p:nvSpPr>
        <p:spPr>
          <a:xfrm>
            <a:off x="131929" y="4831215"/>
            <a:ext cx="5290781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algn="ctr"/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Courte explication du choix de la référence</a:t>
            </a:r>
          </a:p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78A5E26-8F81-4CE7-A3B5-240CFF64C3CE}"/>
              </a:ext>
            </a:extLst>
          </p:cNvPr>
          <p:cNvSpPr txBox="1"/>
          <p:nvPr/>
        </p:nvSpPr>
        <p:spPr>
          <a:xfrm>
            <a:off x="6540334" y="1265864"/>
            <a:ext cx="529078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Performance environnementale (bas carbone, labels…)</a:t>
            </a:r>
          </a:p>
          <a:p>
            <a:pPr algn="ctr"/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1A501FD-E5F0-46FB-8020-2054FD231B29}"/>
              </a:ext>
            </a:extLst>
          </p:cNvPr>
          <p:cNvSpPr txBox="1"/>
          <p:nvPr/>
        </p:nvSpPr>
        <p:spPr>
          <a:xfrm>
            <a:off x="6540333" y="4267920"/>
            <a:ext cx="529078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Stratégie de commercialisation (outils utilisés pour atteindre les publics cibles)</a:t>
            </a:r>
          </a:p>
          <a:p>
            <a:pPr algn="ctr"/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855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5CEE82F-92B5-473C-A6A9-9E569B01F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3823"/>
            <a:ext cx="1659694" cy="829847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C311B2D-7124-496A-A033-37BE928E088D}"/>
              </a:ext>
            </a:extLst>
          </p:cNvPr>
          <p:cNvSpPr txBox="1"/>
          <p:nvPr/>
        </p:nvSpPr>
        <p:spPr>
          <a:xfrm>
            <a:off x="1709954" y="87793"/>
            <a:ext cx="854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La forme des cadres et le nombre des visuels </a:t>
            </a:r>
          </a:p>
          <a:p>
            <a:r>
              <a:rPr lang="fr-FR" i="1" dirty="0"/>
              <a:t>sont laissés au choix du candidat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C04CDCD-D4B5-43C6-AB43-AF08C9DCAA53}"/>
              </a:ext>
            </a:extLst>
          </p:cNvPr>
          <p:cNvSpPr txBox="1"/>
          <p:nvPr/>
        </p:nvSpPr>
        <p:spPr>
          <a:xfrm>
            <a:off x="5982841" y="272459"/>
            <a:ext cx="6276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[Nom de l’opérateur] </a:t>
            </a:r>
            <a:r>
              <a:rPr lang="fr-FR" sz="2400" dirty="0">
                <a:latin typeface="Arial Black" panose="020B0A04020102020204" pitchFamily="34" charset="0"/>
                <a:cs typeface="Arial" panose="020B0604020202020204" pitchFamily="34" charset="0"/>
              </a:rPr>
              <a:t>- Référence n°1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079C17-D866-4A92-9644-4A6E2CE6B9E3}"/>
              </a:ext>
            </a:extLst>
          </p:cNvPr>
          <p:cNvSpPr/>
          <p:nvPr/>
        </p:nvSpPr>
        <p:spPr>
          <a:xfrm>
            <a:off x="4810539" y="1113184"/>
            <a:ext cx="7254082" cy="5622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11251D6-C4C6-437E-837C-E5BFCA570C27}"/>
              </a:ext>
            </a:extLst>
          </p:cNvPr>
          <p:cNvSpPr txBox="1"/>
          <p:nvPr/>
        </p:nvSpPr>
        <p:spPr>
          <a:xfrm>
            <a:off x="7986111" y="3955774"/>
            <a:ext cx="2442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Vue d’ensemble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CC18A5A-835E-4254-B148-5F3D16ACA2C0}"/>
              </a:ext>
            </a:extLst>
          </p:cNvPr>
          <p:cNvSpPr txBox="1"/>
          <p:nvPr/>
        </p:nvSpPr>
        <p:spPr>
          <a:xfrm>
            <a:off x="127379" y="1113184"/>
            <a:ext cx="4534073" cy="1261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Description du parti-pris architectural</a:t>
            </a:r>
            <a:endParaRPr lang="fr-FR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626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5CEE82F-92B5-473C-A6A9-9E569B01F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3823"/>
            <a:ext cx="1659694" cy="829847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C311B2D-7124-496A-A033-37BE928E088D}"/>
              </a:ext>
            </a:extLst>
          </p:cNvPr>
          <p:cNvSpPr txBox="1"/>
          <p:nvPr/>
        </p:nvSpPr>
        <p:spPr>
          <a:xfrm>
            <a:off x="1709954" y="87793"/>
            <a:ext cx="854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La forme des cadres et le nombre des visuels </a:t>
            </a:r>
          </a:p>
          <a:p>
            <a:r>
              <a:rPr lang="fr-FR" i="1" dirty="0"/>
              <a:t>sont laissés au choix du candidat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C04CDCD-D4B5-43C6-AB43-AF08C9DCAA53}"/>
              </a:ext>
            </a:extLst>
          </p:cNvPr>
          <p:cNvSpPr txBox="1"/>
          <p:nvPr/>
        </p:nvSpPr>
        <p:spPr>
          <a:xfrm>
            <a:off x="5982841" y="272459"/>
            <a:ext cx="6276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[Nom de l’opérateur] </a:t>
            </a:r>
            <a:r>
              <a:rPr lang="fr-FR" sz="2400" dirty="0">
                <a:latin typeface="Arial Black" panose="020B0A04020102020204" pitchFamily="34" charset="0"/>
                <a:cs typeface="Arial" panose="020B0604020202020204" pitchFamily="34" charset="0"/>
              </a:rPr>
              <a:t>- Référence n°1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079C17-D866-4A92-9644-4A6E2CE6B9E3}"/>
              </a:ext>
            </a:extLst>
          </p:cNvPr>
          <p:cNvSpPr/>
          <p:nvPr/>
        </p:nvSpPr>
        <p:spPr>
          <a:xfrm>
            <a:off x="89453" y="1121839"/>
            <a:ext cx="5966791" cy="5622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11251D6-C4C6-437E-837C-E5BFCA570C27}"/>
              </a:ext>
            </a:extLst>
          </p:cNvPr>
          <p:cNvSpPr txBox="1"/>
          <p:nvPr/>
        </p:nvSpPr>
        <p:spPr>
          <a:xfrm>
            <a:off x="2330747" y="3748342"/>
            <a:ext cx="2442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Plan d’étage courant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ADC667-B46C-4DEF-AEAC-FD9FF9F1A04D}"/>
              </a:ext>
            </a:extLst>
          </p:cNvPr>
          <p:cNvSpPr/>
          <p:nvPr/>
        </p:nvSpPr>
        <p:spPr>
          <a:xfrm>
            <a:off x="6155636" y="1121839"/>
            <a:ext cx="5966791" cy="5622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1745D3F-E8C6-420A-A517-9644C6FAB8C8}"/>
              </a:ext>
            </a:extLst>
          </p:cNvPr>
          <p:cNvSpPr txBox="1"/>
          <p:nvPr/>
        </p:nvSpPr>
        <p:spPr>
          <a:xfrm>
            <a:off x="7981122" y="3748342"/>
            <a:ext cx="2858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Plan </a:t>
            </a:r>
            <a:r>
              <a:rPr lang="fr-FR" i="1">
                <a:latin typeface="Arial" panose="020B0604020202020204" pitchFamily="34" charset="0"/>
                <a:cs typeface="Arial" panose="020B0604020202020204" pitchFamily="34" charset="0"/>
              </a:rPr>
              <a:t>d’étage courant</a:t>
            </a: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947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E21ADD80-3F3D-47F4-A864-6ED87F77F5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3823"/>
            <a:ext cx="1659694" cy="82984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F43F3A4-9F56-4C8E-8C32-5E7A6AED751F}"/>
              </a:ext>
            </a:extLst>
          </p:cNvPr>
          <p:cNvSpPr txBox="1"/>
          <p:nvPr/>
        </p:nvSpPr>
        <p:spPr>
          <a:xfrm>
            <a:off x="5845005" y="272459"/>
            <a:ext cx="641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[Nom de l’opérateur] </a:t>
            </a:r>
            <a:r>
              <a:rPr lang="fr-FR" sz="2400" dirty="0">
                <a:latin typeface="Arial Black" panose="020B0A04020102020204" pitchFamily="34" charset="0"/>
                <a:cs typeface="Arial" panose="020B0604020202020204" pitchFamily="34" charset="0"/>
              </a:rPr>
              <a:t>- Référence n°2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880769B-9576-4E8A-B754-BA86C95E70E6}"/>
              </a:ext>
            </a:extLst>
          </p:cNvPr>
          <p:cNvSpPr txBox="1"/>
          <p:nvPr/>
        </p:nvSpPr>
        <p:spPr>
          <a:xfrm>
            <a:off x="127379" y="1105469"/>
            <a:ext cx="5067869" cy="3190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Nom du projet :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Ville / Pays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Groupement de MOA (si pertinent)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Programmation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Surface en m²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sdp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Coût de construction au m²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sdp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HT (parking compris si pertinent) :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Prix de sortie / m2 SHAB : </a:t>
            </a:r>
          </a:p>
          <a:p>
            <a:pPr marL="285750" lvl="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Etat d’avancement : 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concours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/ phase études / phase travaux / livré (préciser l’année)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2063202-0D29-4347-9875-B5D06664C357}"/>
              </a:ext>
            </a:extLst>
          </p:cNvPr>
          <p:cNvSpPr txBox="1"/>
          <p:nvPr/>
        </p:nvSpPr>
        <p:spPr>
          <a:xfrm>
            <a:off x="131929" y="4831215"/>
            <a:ext cx="5290781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algn="ctr"/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Courte explication du choix de la référence</a:t>
            </a:r>
          </a:p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78A5E26-8F81-4CE7-A3B5-240CFF64C3CE}"/>
              </a:ext>
            </a:extLst>
          </p:cNvPr>
          <p:cNvSpPr txBox="1"/>
          <p:nvPr/>
        </p:nvSpPr>
        <p:spPr>
          <a:xfrm>
            <a:off x="6540334" y="1265864"/>
            <a:ext cx="529078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Performance environnementale (bas carbone, labels…)</a:t>
            </a:r>
          </a:p>
          <a:p>
            <a:pPr algn="ctr"/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1A501FD-E5F0-46FB-8020-2054FD231B29}"/>
              </a:ext>
            </a:extLst>
          </p:cNvPr>
          <p:cNvSpPr txBox="1"/>
          <p:nvPr/>
        </p:nvSpPr>
        <p:spPr>
          <a:xfrm>
            <a:off x="6540333" y="4267920"/>
            <a:ext cx="529078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Stratégie de commercialisation (outils utilisés pour atteindre les publics cibles)</a:t>
            </a:r>
          </a:p>
          <a:p>
            <a:pPr algn="ctr"/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935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5CEE82F-92B5-473C-A6A9-9E569B01F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3823"/>
            <a:ext cx="1659694" cy="829847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C311B2D-7124-496A-A033-37BE928E088D}"/>
              </a:ext>
            </a:extLst>
          </p:cNvPr>
          <p:cNvSpPr txBox="1"/>
          <p:nvPr/>
        </p:nvSpPr>
        <p:spPr>
          <a:xfrm>
            <a:off x="1709954" y="87793"/>
            <a:ext cx="854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La forme des cadres et le nombre des visuels </a:t>
            </a:r>
          </a:p>
          <a:p>
            <a:r>
              <a:rPr lang="fr-FR" i="1" dirty="0"/>
              <a:t>sont laissés au choix du candidat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C04CDCD-D4B5-43C6-AB43-AF08C9DCAA53}"/>
              </a:ext>
            </a:extLst>
          </p:cNvPr>
          <p:cNvSpPr txBox="1"/>
          <p:nvPr/>
        </p:nvSpPr>
        <p:spPr>
          <a:xfrm>
            <a:off x="5982841" y="272459"/>
            <a:ext cx="6276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[Nom de l’opérateur] </a:t>
            </a:r>
            <a:r>
              <a:rPr lang="fr-FR" sz="2400" dirty="0">
                <a:latin typeface="Arial Black" panose="020B0A04020102020204" pitchFamily="34" charset="0"/>
                <a:cs typeface="Arial" panose="020B0604020202020204" pitchFamily="34" charset="0"/>
              </a:rPr>
              <a:t>- Référence n°2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079C17-D866-4A92-9644-4A6E2CE6B9E3}"/>
              </a:ext>
            </a:extLst>
          </p:cNvPr>
          <p:cNvSpPr/>
          <p:nvPr/>
        </p:nvSpPr>
        <p:spPr>
          <a:xfrm>
            <a:off x="4810539" y="1113184"/>
            <a:ext cx="7254082" cy="5622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11251D6-C4C6-437E-837C-E5BFCA570C27}"/>
              </a:ext>
            </a:extLst>
          </p:cNvPr>
          <p:cNvSpPr txBox="1"/>
          <p:nvPr/>
        </p:nvSpPr>
        <p:spPr>
          <a:xfrm>
            <a:off x="7986111" y="3955774"/>
            <a:ext cx="2442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Vue d’ensemble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CC18A5A-835E-4254-B148-5F3D16ACA2C0}"/>
              </a:ext>
            </a:extLst>
          </p:cNvPr>
          <p:cNvSpPr txBox="1"/>
          <p:nvPr/>
        </p:nvSpPr>
        <p:spPr>
          <a:xfrm>
            <a:off x="127379" y="1113184"/>
            <a:ext cx="4534073" cy="1261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Description du parti-pris architectural</a:t>
            </a:r>
            <a:endParaRPr lang="fr-FR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720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5CEE82F-92B5-473C-A6A9-9E569B01F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3823"/>
            <a:ext cx="1659694" cy="829847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C311B2D-7124-496A-A033-37BE928E088D}"/>
              </a:ext>
            </a:extLst>
          </p:cNvPr>
          <p:cNvSpPr txBox="1"/>
          <p:nvPr/>
        </p:nvSpPr>
        <p:spPr>
          <a:xfrm>
            <a:off x="1709954" y="87793"/>
            <a:ext cx="854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La forme des cadres et le nombre des visuels </a:t>
            </a:r>
          </a:p>
          <a:p>
            <a:r>
              <a:rPr lang="fr-FR" i="1" dirty="0"/>
              <a:t>sont laissés au choix du candidat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C04CDCD-D4B5-43C6-AB43-AF08C9DCAA53}"/>
              </a:ext>
            </a:extLst>
          </p:cNvPr>
          <p:cNvSpPr txBox="1"/>
          <p:nvPr/>
        </p:nvSpPr>
        <p:spPr>
          <a:xfrm>
            <a:off x="5982841" y="272459"/>
            <a:ext cx="6276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[Nom de l’opérateur] </a:t>
            </a:r>
            <a:r>
              <a:rPr lang="fr-FR" sz="2400" dirty="0">
                <a:latin typeface="Arial Black" panose="020B0A04020102020204" pitchFamily="34" charset="0"/>
                <a:cs typeface="Arial" panose="020B0604020202020204" pitchFamily="34" charset="0"/>
              </a:rPr>
              <a:t>- Référence n°2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079C17-D866-4A92-9644-4A6E2CE6B9E3}"/>
              </a:ext>
            </a:extLst>
          </p:cNvPr>
          <p:cNvSpPr/>
          <p:nvPr/>
        </p:nvSpPr>
        <p:spPr>
          <a:xfrm>
            <a:off x="89453" y="1121839"/>
            <a:ext cx="5966791" cy="5622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11251D6-C4C6-437E-837C-E5BFCA570C27}"/>
              </a:ext>
            </a:extLst>
          </p:cNvPr>
          <p:cNvSpPr txBox="1"/>
          <p:nvPr/>
        </p:nvSpPr>
        <p:spPr>
          <a:xfrm>
            <a:off x="2330747" y="3748342"/>
            <a:ext cx="2442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Plan d’étage courant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ADC667-B46C-4DEF-AEAC-FD9FF9F1A04D}"/>
              </a:ext>
            </a:extLst>
          </p:cNvPr>
          <p:cNvSpPr/>
          <p:nvPr/>
        </p:nvSpPr>
        <p:spPr>
          <a:xfrm>
            <a:off x="6155636" y="1121839"/>
            <a:ext cx="5966791" cy="5622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1745D3F-E8C6-420A-A517-9644C6FAB8C8}"/>
              </a:ext>
            </a:extLst>
          </p:cNvPr>
          <p:cNvSpPr txBox="1"/>
          <p:nvPr/>
        </p:nvSpPr>
        <p:spPr>
          <a:xfrm>
            <a:off x="7981122" y="3748342"/>
            <a:ext cx="2858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Plan </a:t>
            </a:r>
            <a:r>
              <a:rPr lang="fr-FR" i="1">
                <a:latin typeface="Arial" panose="020B0604020202020204" pitchFamily="34" charset="0"/>
                <a:cs typeface="Arial" panose="020B0604020202020204" pitchFamily="34" charset="0"/>
              </a:rPr>
              <a:t>d’étage courant</a:t>
            </a:r>
            <a:endParaRPr lang="fr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624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E21ADD80-3F3D-47F4-A864-6ED87F77F5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3823"/>
            <a:ext cx="1659694" cy="82984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F43F3A4-9F56-4C8E-8C32-5E7A6AED751F}"/>
              </a:ext>
            </a:extLst>
          </p:cNvPr>
          <p:cNvSpPr txBox="1"/>
          <p:nvPr/>
        </p:nvSpPr>
        <p:spPr>
          <a:xfrm>
            <a:off x="5845005" y="272459"/>
            <a:ext cx="641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[Nom de l’opérateur] </a:t>
            </a:r>
            <a:r>
              <a:rPr lang="fr-FR" sz="2400" dirty="0">
                <a:latin typeface="Arial Black" panose="020B0A04020102020204" pitchFamily="34" charset="0"/>
                <a:cs typeface="Arial" panose="020B0604020202020204" pitchFamily="34" charset="0"/>
              </a:rPr>
              <a:t>- Référence n°3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880769B-9576-4E8A-B754-BA86C95E70E6}"/>
              </a:ext>
            </a:extLst>
          </p:cNvPr>
          <p:cNvSpPr txBox="1"/>
          <p:nvPr/>
        </p:nvSpPr>
        <p:spPr>
          <a:xfrm>
            <a:off x="127379" y="1105469"/>
            <a:ext cx="5067869" cy="3190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Nom du projet :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Ville / Pays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Groupement de MOA (si pertinent)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Programmation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Surface en m²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sdp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Coût de construction au m²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sdp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HT (parking compris si pertinent) :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Prix de sortie / m2 SHAB : </a:t>
            </a:r>
          </a:p>
          <a:p>
            <a:pPr marL="285750" lvl="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Etat d’avancement : 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concours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/ phase études / phase travaux / livré (préciser l’année)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2063202-0D29-4347-9875-B5D06664C357}"/>
              </a:ext>
            </a:extLst>
          </p:cNvPr>
          <p:cNvSpPr txBox="1"/>
          <p:nvPr/>
        </p:nvSpPr>
        <p:spPr>
          <a:xfrm>
            <a:off x="131929" y="4831215"/>
            <a:ext cx="5290781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algn="ctr"/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Courte explication du choix de la référence</a:t>
            </a:r>
          </a:p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78A5E26-8F81-4CE7-A3B5-240CFF64C3CE}"/>
              </a:ext>
            </a:extLst>
          </p:cNvPr>
          <p:cNvSpPr txBox="1"/>
          <p:nvPr/>
        </p:nvSpPr>
        <p:spPr>
          <a:xfrm>
            <a:off x="6540334" y="1265864"/>
            <a:ext cx="529078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Performance environnementale (bas carbone, labels…)</a:t>
            </a:r>
          </a:p>
          <a:p>
            <a:pPr algn="ctr"/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1A501FD-E5F0-46FB-8020-2054FD231B29}"/>
              </a:ext>
            </a:extLst>
          </p:cNvPr>
          <p:cNvSpPr txBox="1"/>
          <p:nvPr/>
        </p:nvSpPr>
        <p:spPr>
          <a:xfrm>
            <a:off x="6540333" y="4267920"/>
            <a:ext cx="5290781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Stratégie de commercialisation (outils utilisés pour atteindre les publics cibles)</a:t>
            </a:r>
          </a:p>
          <a:p>
            <a:pPr algn="ctr"/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700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5CEE82F-92B5-473C-A6A9-9E569B01F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3823"/>
            <a:ext cx="1659694" cy="829847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C311B2D-7124-496A-A033-37BE928E088D}"/>
              </a:ext>
            </a:extLst>
          </p:cNvPr>
          <p:cNvSpPr txBox="1"/>
          <p:nvPr/>
        </p:nvSpPr>
        <p:spPr>
          <a:xfrm>
            <a:off x="1709954" y="87793"/>
            <a:ext cx="854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La forme des cadres et le nombre des visuels </a:t>
            </a:r>
          </a:p>
          <a:p>
            <a:r>
              <a:rPr lang="fr-FR" i="1" dirty="0"/>
              <a:t>sont laissés au choix du candidat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C04CDCD-D4B5-43C6-AB43-AF08C9DCAA53}"/>
              </a:ext>
            </a:extLst>
          </p:cNvPr>
          <p:cNvSpPr txBox="1"/>
          <p:nvPr/>
        </p:nvSpPr>
        <p:spPr>
          <a:xfrm>
            <a:off x="5982841" y="272459"/>
            <a:ext cx="6276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[Nom de l’opérateur] </a:t>
            </a:r>
            <a:r>
              <a:rPr lang="fr-FR" sz="2400" dirty="0">
                <a:latin typeface="Arial Black" panose="020B0A04020102020204" pitchFamily="34" charset="0"/>
                <a:cs typeface="Arial" panose="020B0604020202020204" pitchFamily="34" charset="0"/>
              </a:rPr>
              <a:t>- Référence n°3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079C17-D866-4A92-9644-4A6E2CE6B9E3}"/>
              </a:ext>
            </a:extLst>
          </p:cNvPr>
          <p:cNvSpPr/>
          <p:nvPr/>
        </p:nvSpPr>
        <p:spPr>
          <a:xfrm>
            <a:off x="4810539" y="1113184"/>
            <a:ext cx="7254082" cy="5622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11251D6-C4C6-437E-837C-E5BFCA570C27}"/>
              </a:ext>
            </a:extLst>
          </p:cNvPr>
          <p:cNvSpPr txBox="1"/>
          <p:nvPr/>
        </p:nvSpPr>
        <p:spPr>
          <a:xfrm>
            <a:off x="7986111" y="3955774"/>
            <a:ext cx="2442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Vue d’ensemble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CC18A5A-835E-4254-B148-5F3D16ACA2C0}"/>
              </a:ext>
            </a:extLst>
          </p:cNvPr>
          <p:cNvSpPr txBox="1"/>
          <p:nvPr/>
        </p:nvSpPr>
        <p:spPr>
          <a:xfrm>
            <a:off x="127379" y="1113184"/>
            <a:ext cx="4534073" cy="1261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i="1" dirty="0">
                <a:latin typeface="Arial" panose="020B0604020202020204" pitchFamily="34" charset="0"/>
                <a:cs typeface="Arial" panose="020B0604020202020204" pitchFamily="34" charset="0"/>
              </a:rPr>
              <a:t>Description du parti-pris architectural</a:t>
            </a:r>
            <a:endParaRPr lang="fr-FR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FR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8092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698</Words>
  <Application>Microsoft Office PowerPoint</Application>
  <PresentationFormat>Grand écran</PresentationFormat>
  <Paragraphs>163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Sara IBOS VITART</dc:creator>
  <cp:lastModifiedBy>Noemie DUTHILLEUL</cp:lastModifiedBy>
  <cp:revision>26</cp:revision>
  <dcterms:created xsi:type="dcterms:W3CDTF">2019-05-26T14:38:56Z</dcterms:created>
  <dcterms:modified xsi:type="dcterms:W3CDTF">2023-06-01T14:00:26Z</dcterms:modified>
</cp:coreProperties>
</file>